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66" r:id="rId4"/>
    <p:sldId id="258" r:id="rId5"/>
    <p:sldId id="259" r:id="rId6"/>
    <p:sldId id="260" r:id="rId7"/>
    <p:sldId id="262" r:id="rId8"/>
    <p:sldId id="263" r:id="rId9"/>
    <p:sldId id="264" r:id="rId10"/>
    <p:sldId id="261" r:id="rId11"/>
    <p:sldId id="267" r:id="rId12"/>
    <p:sldId id="296" r:id="rId13"/>
    <p:sldId id="297" r:id="rId14"/>
    <p:sldId id="298" r:id="rId15"/>
    <p:sldId id="29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FB6E6-D7B8-9346-63FC-75447D8A3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6D64F-99BC-ED19-36E6-B1EE1E4C2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500E1-0259-406B-6233-22208D5C0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EF83-273A-4021-99E3-2778285970D8}" type="datetimeFigureOut">
              <a:rPr lang="en-GB" smtClean="0"/>
              <a:t>22/08/2023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53872-277F-8BD4-AA2F-48866B6B4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946D4-0665-0A30-B299-BA73BA13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492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1D754-E719-77CE-24BB-37C69BB1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85B97-0794-D23E-1D77-E0A66F2F1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6576D-B060-4F7F-37CF-70DA0D233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EF83-273A-4021-99E3-2778285970D8}" type="datetimeFigureOut">
              <a:rPr lang="en-GB" smtClean="0"/>
              <a:t>22/08/2023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427B5-54E6-3693-8F8A-BF8496E2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930EE-FB67-9300-939C-88F57D6B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72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ADD9AB-8878-CBAA-43DB-9B9FF6CAD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62EAC-0624-21B6-4086-EC1EDCC4A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F7B7A-AB6F-4AA2-179B-47AF6F4F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EF83-273A-4021-99E3-2778285970D8}" type="datetimeFigureOut">
              <a:rPr lang="en-GB" smtClean="0"/>
              <a:t>22/08/2023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BBC45-6742-F081-4022-484D3291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4A337-7526-F379-05DF-8E4EAFE5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656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F6CD-93B0-15F0-9020-A5776E2C5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8CC58-9A30-BDB6-1D6F-0B74318F6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2C333-B96B-71A4-3BF6-B62844445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EF83-273A-4021-99E3-2778285970D8}" type="datetimeFigureOut">
              <a:rPr lang="en-GB" smtClean="0"/>
              <a:t>22/08/2023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3D06A-112E-4591-803F-A30EFBF4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2BAA9-AC99-9B25-4A2E-F83EAA8DD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199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4A9F5-556B-64C9-9297-D3BEDCD4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8B2C2-7444-5AFD-F9C6-898D1B7F2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DE2E5-9F34-C5E8-1A08-13691D91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EF83-273A-4021-99E3-2778285970D8}" type="datetimeFigureOut">
              <a:rPr lang="en-GB" smtClean="0"/>
              <a:t>22/08/2023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3FEEA-EA77-4DA2-3B39-168A2DED2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0D5E-A788-D853-F115-EA767F048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373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4F911-B179-26C2-DA06-73F2FF12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4323C-881F-3D21-CF40-CA325A073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CD62C-B457-6838-7263-87B46462D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D04B5-3BDE-A2D7-8ED0-B03F52F6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EF83-273A-4021-99E3-2778285970D8}" type="datetimeFigureOut">
              <a:rPr lang="en-GB" smtClean="0"/>
              <a:t>22/08/2023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9FD2F-8965-7251-8DFC-92495F31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CCF85-2458-EB9D-C116-EC4B626D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857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D329-6EF0-01B1-7549-713F36B09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94442-090E-6B7E-5A9B-DA9400730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9BD35-7A19-0882-2878-662C5F7A8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8A94-28C5-6D02-DEC9-B18E342AB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228961-DFD3-5115-096A-B2B68F978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565FCD-154D-48A4-3302-8AB9B6DE5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EF83-273A-4021-99E3-2778285970D8}" type="datetimeFigureOut">
              <a:rPr lang="en-GB" smtClean="0"/>
              <a:t>22/08/2023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21268D-E732-37A1-7F7A-DEC0D537D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611BB2-96DE-C1DB-7753-A71DF7CDB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47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3F48A-3FAC-0920-2851-9AACF1F8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4F3A-F8EA-940E-0B4A-D4DBEE87D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EF83-273A-4021-99E3-2778285970D8}" type="datetimeFigureOut">
              <a:rPr lang="en-GB" smtClean="0"/>
              <a:t>22/08/2023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C932D-984C-3684-A214-558AB7329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80FFB-CF3D-BA94-E1F7-352686A67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98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97A76-42E6-21B6-45C7-023BBF037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EF83-273A-4021-99E3-2778285970D8}" type="datetimeFigureOut">
              <a:rPr lang="en-GB" smtClean="0"/>
              <a:t>22/08/2023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009843-CFFA-7F4D-AE70-908914DA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7EBB6-F3AE-30DE-13BC-F02312EE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24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BBFCB-19FD-5982-C888-6C4CC5A45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2A154-4AEC-576D-3559-86F652268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8974B-BD72-141F-FB75-DF3643EF2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8F81-11F7-F5B0-040B-CB97089F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EF83-273A-4021-99E3-2778285970D8}" type="datetimeFigureOut">
              <a:rPr lang="en-GB" smtClean="0"/>
              <a:t>22/08/2023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D7ED6-8B8E-2771-C400-C3210C88C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9C1F3-02DF-1B9E-5C39-A52C046D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967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D98E-F361-EBA2-EA77-915F9E96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D7C070-2EE9-B209-7978-E9640CE0A4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40D6B-BF50-8E20-2470-674709F87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6AC666-31DE-A571-40F2-76247A504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EF83-273A-4021-99E3-2778285970D8}" type="datetimeFigureOut">
              <a:rPr lang="en-GB" smtClean="0"/>
              <a:t>22/08/2023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8EB0D-7FFE-ECFD-DDEE-7D25E79DC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B0B5B-D726-887A-8EA5-6CCA0C6CC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31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53CF1F-860C-8126-AA0E-9BC1580A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E9C1A-EBF6-9A7A-3263-A4808D2A8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804E3-CFB2-EFDD-E40A-96CD61054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7EF83-273A-4021-99E3-2778285970D8}" type="datetimeFigureOut">
              <a:rPr lang="en-GB" smtClean="0"/>
              <a:t>22/08/2023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5D7F8-EEC9-1284-0BEC-21C29AA63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6D778-C618-7462-5A52-84E251ACF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71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</a:t>
            </a:r>
          </a:p>
          <a:p>
            <a:r>
              <a:rPr lang="en-GB" sz="2800" dirty="0"/>
              <a:t>Week 6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??/08/2023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37900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741A8-DF5B-7640-CBD5-698A0E58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Effects of chirp: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0B96A-AC95-7C4C-B67F-56105F3D6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Introducing chirp results in shorter pulses in both the COMSOL and gradient models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negative chirp seems to produce slightly shorter pulses than positive chirp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in the COMSOL model, chirp significantly deforms the UV output beam</a:t>
            </a:r>
          </a:p>
          <a:p>
            <a:r>
              <a:rPr lang="en-GB" dirty="0"/>
              <a:t>In the gradient model, negative chirp increases UV intensity and narrows the spectrum around the THG peak while positive chirp increases a second peak</a:t>
            </a:r>
          </a:p>
          <a:p>
            <a:r>
              <a:rPr lang="en-GB" dirty="0"/>
              <a:t>In the COMSOL model, chirp mainly introduces smaller additional peaks while diminishing the THG peak</a:t>
            </a:r>
          </a:p>
          <a:p>
            <a:r>
              <a:rPr lang="en-GB" i="1" dirty="0">
                <a:solidFill>
                  <a:srgbClr val="002060"/>
                </a:solidFill>
              </a:rPr>
              <a:t>Investigate this more?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i="1" dirty="0">
                <a:solidFill>
                  <a:srgbClr val="002060"/>
                </a:solidFill>
              </a:rPr>
              <a:t> Look at Argon, different pressures and beam powers, different chirp values…</a:t>
            </a:r>
          </a:p>
        </p:txBody>
      </p:sp>
    </p:spTree>
    <p:extLst>
      <p:ext uri="{BB962C8B-B14F-4D97-AF65-F5344CB8AC3E}">
        <p14:creationId xmlns:p14="http://schemas.microsoft.com/office/powerpoint/2010/main" val="3908436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78E517-8066-4309-8F32-0D5F5E47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II. GAS COMPARISON (UPDATED)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351F0-8EA5-43E6-A8A0-858F29747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447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0E7FDB3-2B40-0A6F-DA90-49866A7AEBF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7431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table below indicates whether UV energy saturation sets in at the given pressure range (0.1bar to 5.1bar) powers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Thus, there are six saturable gases (</a:t>
            </a:r>
            <a:r>
              <a:rPr lang="en-GB" dirty="0" err="1"/>
              <a:t>Ar</a:t>
            </a:r>
            <a:r>
              <a:rPr lang="en-GB" dirty="0"/>
              <a:t>, Kr, N2, N2O, O2, SF6) and three non-saturable gases (Ne, He, Xe)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For non-saturable gases: benefit in increasing pressure further! </a:t>
            </a:r>
          </a:p>
          <a:p>
            <a:pPr marL="0" indent="0">
              <a:buNone/>
            </a:pPr>
            <a:endParaRPr lang="en-GB" dirty="0"/>
          </a:p>
          <a:p>
            <a:pPr lvl="2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9F860-78CE-AD20-F0E4-668AD0C4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Energy saturation (updated)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676A69-EC3C-7969-3215-8A39D9D8C5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678500"/>
              </p:ext>
            </p:extLst>
          </p:nvPr>
        </p:nvGraphicFramePr>
        <p:xfrm>
          <a:off x="475765" y="2503169"/>
          <a:ext cx="10515600" cy="2433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330552697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2475019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38255671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56592826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09053845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80759755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89518110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20826113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89658587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2258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Beam power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Ar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Kr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N2O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SF6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61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75mW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19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350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179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798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400mW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94445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4B2262-911C-F7A5-6ACD-7ACC8DB3A6D3}"/>
              </a:ext>
            </a:extLst>
          </p:cNvPr>
          <p:cNvSpPr txBox="1"/>
          <p:nvPr/>
        </p:nvSpPr>
        <p:spPr>
          <a:xfrm>
            <a:off x="1211329" y="4909801"/>
            <a:ext cx="10142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Y: yes for both models;  N: no for both models</a:t>
            </a:r>
          </a:p>
        </p:txBody>
      </p:sp>
    </p:spTree>
    <p:extLst>
      <p:ext uri="{BB962C8B-B14F-4D97-AF65-F5344CB8AC3E}">
        <p14:creationId xmlns:p14="http://schemas.microsoft.com/office/powerpoint/2010/main" val="2209429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C375-DD32-B1DE-764F-602211D3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Peak energies (updated)</a:t>
            </a:r>
          </a:p>
        </p:txBody>
      </p:sp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147A57F-40FC-7165-7DC6-3CCEABD7F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881"/>
            <a:ext cx="6480000" cy="4860000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BC3C0BC-FA7F-6A46-21BE-30876B8F7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482" y="1350881"/>
            <a:ext cx="648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34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0B197-D718-0284-0496-2F8998F3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Pulse durations (updated)</a:t>
            </a:r>
          </a:p>
        </p:txBody>
      </p:sp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9069E4D-DDA8-4206-DB53-84513862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37" y="1369547"/>
            <a:ext cx="6480000" cy="4860000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A99ED6E-5959-7AC6-3CFB-DD21C49B5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8873"/>
            <a:ext cx="648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29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F31F5-D2B3-89CA-6229-9A5AB1B4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Conclusions (updated)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A2A81-B794-6054-31D0-B23095F6B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(Note: see Week 5 presentation for comments on the types of plots just shown)</a:t>
            </a:r>
          </a:p>
          <a:p>
            <a:r>
              <a:rPr lang="en-GB" dirty="0"/>
              <a:t>The COMSOL and gradient models differ significantly in their predictions for both the shortest pulse durations and the highest UV energies</a:t>
            </a:r>
          </a:p>
          <a:p>
            <a:r>
              <a:rPr lang="en-GB" dirty="0"/>
              <a:t>UV energies: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The COMSOL model shows Xe and N2O dominating at high beam powers, with Ne and He as the gases with the weakest UV energies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The gradient model also shows Xe dominating but with Ne, He, Kr, and </a:t>
            </a:r>
            <a:r>
              <a:rPr lang="en-GB" dirty="0" err="1"/>
              <a:t>Ar</a:t>
            </a:r>
            <a:r>
              <a:rPr lang="en-GB" dirty="0"/>
              <a:t> overtaking N2O at high beam powers </a:t>
            </a:r>
          </a:p>
          <a:p>
            <a:r>
              <a:rPr lang="en-GB" dirty="0"/>
              <a:t>Pulse durations: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Both models agree on He and Ne producing the shortest pulses and on </a:t>
            </a:r>
            <a:r>
              <a:rPr lang="en-GB" dirty="0" err="1"/>
              <a:t>Ar</a:t>
            </a:r>
            <a:r>
              <a:rPr lang="en-GB" dirty="0"/>
              <a:t> being somewhat average </a:t>
            </a:r>
          </a:p>
        </p:txBody>
      </p:sp>
    </p:spTree>
    <p:extLst>
      <p:ext uri="{BB962C8B-B14F-4D97-AF65-F5344CB8AC3E}">
        <p14:creationId xmlns:p14="http://schemas.microsoft.com/office/powerpoint/2010/main" val="979521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85D78-631A-EDFB-4791-4D3B9FAF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7CA5B-2211-889D-2338-0EED0E443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GB" dirty="0"/>
              <a:t>Effects of chirp</a:t>
            </a:r>
          </a:p>
          <a:p>
            <a:pPr marL="571500" indent="-571500">
              <a:buFont typeface="+mj-lt"/>
              <a:buAutoNum type="romanUcPeriod"/>
            </a:pPr>
            <a:r>
              <a:rPr lang="en-GB" dirty="0"/>
              <a:t>Gas comparison (updated)</a:t>
            </a:r>
          </a:p>
          <a:p>
            <a:pPr marL="571500" indent="-571500">
              <a:buFont typeface="+mj-lt"/>
              <a:buAutoNum type="romanUcPeriod"/>
            </a:pPr>
            <a:r>
              <a:rPr lang="en-GB" dirty="0"/>
              <a:t>New COMSOL simulations</a:t>
            </a:r>
          </a:p>
        </p:txBody>
      </p:sp>
    </p:spTree>
    <p:extLst>
      <p:ext uri="{BB962C8B-B14F-4D97-AF65-F5344CB8AC3E}">
        <p14:creationId xmlns:p14="http://schemas.microsoft.com/office/powerpoint/2010/main" val="257024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648AFE-52E9-3029-40AE-8D02B7D8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I. EFFECTS OF CHIRP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1410E-A719-6C8F-B68B-F95A24D74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067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F6A5-D2E3-00F3-9F1F-C26FF73C2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Effects of chirp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1AC00A-6B53-7EC9-8FFD-6D932C5EB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013302" cy="4752457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 following slides show what happens when positive or negative chirp is added to the input pulse</a:t>
                </a:r>
              </a:p>
              <a:p>
                <a:r>
                  <a:rPr lang="en-GB" dirty="0"/>
                  <a:t>This was done by adding a GVD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GB" dirty="0"/>
                  <a:t>11.31fs² and comparing to the case without GVD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GB" dirty="0"/>
                  <a:t> The chosen GVD value corresponds to a 6.2fs TL pulse being stretched to 8.0fs</a:t>
                </a:r>
              </a:p>
              <a:p>
                <a:r>
                  <a:rPr lang="en-GB"/>
                  <a:t>Neon </a:t>
                </a:r>
                <a:r>
                  <a:rPr lang="en-GB" dirty="0"/>
                  <a:t>at 5.0bar and 400mW was considered, for both density models</a:t>
                </a:r>
              </a:p>
              <a:p>
                <a:r>
                  <a:rPr lang="en-GB" dirty="0"/>
                  <a:t>The UV pulse duration and spectrum are shown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1AC00A-6B53-7EC9-8FFD-6D932C5EB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013302" cy="4752457"/>
              </a:xfrm>
              <a:blipFill>
                <a:blip r:embed="rId2"/>
                <a:stretch>
                  <a:fillRect l="-1096" t="-2051" r="-20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48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2FEC-2D77-CA6F-1C6B-0E833974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Effects of chirp: both models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0C152-394E-C447-9FAE-4C10EFD44CFE}"/>
              </a:ext>
            </a:extLst>
          </p:cNvPr>
          <p:cNvSpPr txBox="1"/>
          <p:nvPr/>
        </p:nvSpPr>
        <p:spPr>
          <a:xfrm>
            <a:off x="1380931" y="5999584"/>
            <a:ext cx="105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+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9A314-CF3A-47A9-FB6D-CF4BD5B94D62}"/>
              </a:ext>
            </a:extLst>
          </p:cNvPr>
          <p:cNvSpPr txBox="1"/>
          <p:nvPr/>
        </p:nvSpPr>
        <p:spPr>
          <a:xfrm>
            <a:off x="9738827" y="5999584"/>
            <a:ext cx="1272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-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8F257-D7A7-9DB7-BB28-1D846DE644D0}"/>
              </a:ext>
            </a:extLst>
          </p:cNvPr>
          <p:cNvSpPr txBox="1"/>
          <p:nvPr/>
        </p:nvSpPr>
        <p:spPr>
          <a:xfrm>
            <a:off x="5604442" y="599958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chirp</a:t>
            </a:r>
          </a:p>
        </p:txBody>
      </p:sp>
      <p:pic>
        <p:nvPicPr>
          <p:cNvPr id="11" name="Picture 10" descr="A red line graph with black text&#10;&#10;Description automatically generated">
            <a:extLst>
              <a:ext uri="{FF2B5EF4-FFF2-40B4-BE49-F238E27FC236}">
                <a16:creationId xmlns:a16="http://schemas.microsoft.com/office/drawing/2014/main" id="{74230527-C856-4A48-AE6C-A78729F34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944" y="2291215"/>
            <a:ext cx="4320000" cy="3240000"/>
          </a:xfrm>
          <a:prstGeom prst="rect">
            <a:avLst/>
          </a:prstGeom>
        </p:spPr>
      </p:pic>
      <p:pic>
        <p:nvPicPr>
          <p:cNvPr id="5" name="Picture 4" descr="A red line graph with black text&#10;&#10;Description automatically generated">
            <a:extLst>
              <a:ext uri="{FF2B5EF4-FFF2-40B4-BE49-F238E27FC236}">
                <a16:creationId xmlns:a16="http://schemas.microsoft.com/office/drawing/2014/main" id="{5BD4755B-84D7-E6E4-B0E0-0110584DA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1215"/>
            <a:ext cx="4320000" cy="3240000"/>
          </a:xfrm>
          <a:prstGeom prst="rect">
            <a:avLst/>
          </a:prstGeom>
        </p:spPr>
      </p:pic>
      <p:pic>
        <p:nvPicPr>
          <p:cNvPr id="10" name="Picture 9" descr="A red line graph with black text&#10;&#10;Description automatically generated">
            <a:extLst>
              <a:ext uri="{FF2B5EF4-FFF2-40B4-BE49-F238E27FC236}">
                <a16:creationId xmlns:a16="http://schemas.microsoft.com/office/drawing/2014/main" id="{B892512D-65A3-CED9-1A35-4E286B454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907" y="2225136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10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2FEC-2D77-CA6F-1C6B-0E833974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Effects of chirp: gradient model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0C152-394E-C447-9FAE-4C10EFD44CFE}"/>
              </a:ext>
            </a:extLst>
          </p:cNvPr>
          <p:cNvSpPr txBox="1"/>
          <p:nvPr/>
        </p:nvSpPr>
        <p:spPr>
          <a:xfrm>
            <a:off x="1380931" y="5999584"/>
            <a:ext cx="105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+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9A314-CF3A-47A9-FB6D-CF4BD5B94D62}"/>
              </a:ext>
            </a:extLst>
          </p:cNvPr>
          <p:cNvSpPr txBox="1"/>
          <p:nvPr/>
        </p:nvSpPr>
        <p:spPr>
          <a:xfrm>
            <a:off x="9738827" y="5999584"/>
            <a:ext cx="1272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-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8F257-D7A7-9DB7-BB28-1D846DE644D0}"/>
              </a:ext>
            </a:extLst>
          </p:cNvPr>
          <p:cNvSpPr txBox="1"/>
          <p:nvPr/>
        </p:nvSpPr>
        <p:spPr>
          <a:xfrm>
            <a:off x="5604442" y="599958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chirp</a:t>
            </a:r>
          </a:p>
        </p:txBody>
      </p:sp>
      <p:pic>
        <p:nvPicPr>
          <p:cNvPr id="10" name="Picture 9" descr="A graph of a pulse&#10;&#10;Description automatically generated">
            <a:extLst>
              <a:ext uri="{FF2B5EF4-FFF2-40B4-BE49-F238E27FC236}">
                <a16:creationId xmlns:a16="http://schemas.microsoft.com/office/drawing/2014/main" id="{CFF2C46D-BACB-D42E-0CF7-61A9C8C45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108" y="2225136"/>
            <a:ext cx="4320000" cy="3240000"/>
          </a:xfrm>
          <a:prstGeom prst="rect">
            <a:avLst/>
          </a:prstGeom>
        </p:spPr>
      </p:pic>
      <p:pic>
        <p:nvPicPr>
          <p:cNvPr id="8" name="Picture 7" descr="A graph of a pulse&#10;&#10;Description automatically generated">
            <a:extLst>
              <a:ext uri="{FF2B5EF4-FFF2-40B4-BE49-F238E27FC236}">
                <a16:creationId xmlns:a16="http://schemas.microsoft.com/office/drawing/2014/main" id="{32CC016E-852E-FC9F-FB66-8D0096323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98" y="2225136"/>
            <a:ext cx="4320000" cy="3240000"/>
          </a:xfrm>
          <a:prstGeom prst="rect">
            <a:avLst/>
          </a:prstGeom>
        </p:spPr>
      </p:pic>
      <p:pic>
        <p:nvPicPr>
          <p:cNvPr id="5" name="Picture 4" descr="A graph of a pulse&#10;&#10;Description automatically generated">
            <a:extLst>
              <a:ext uri="{FF2B5EF4-FFF2-40B4-BE49-F238E27FC236}">
                <a16:creationId xmlns:a16="http://schemas.microsoft.com/office/drawing/2014/main" id="{E414F27A-746B-2B6B-6957-32856A3A5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460" y="2225136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2FEC-2D77-CA6F-1C6B-0E833974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Effects of chirp: gradient model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0C152-394E-C447-9FAE-4C10EFD44CFE}"/>
              </a:ext>
            </a:extLst>
          </p:cNvPr>
          <p:cNvSpPr txBox="1"/>
          <p:nvPr/>
        </p:nvSpPr>
        <p:spPr>
          <a:xfrm>
            <a:off x="1380931" y="5999584"/>
            <a:ext cx="105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+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9A314-CF3A-47A9-FB6D-CF4BD5B94D62}"/>
              </a:ext>
            </a:extLst>
          </p:cNvPr>
          <p:cNvSpPr txBox="1"/>
          <p:nvPr/>
        </p:nvSpPr>
        <p:spPr>
          <a:xfrm>
            <a:off x="9738827" y="5999584"/>
            <a:ext cx="1272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-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8F257-D7A7-9DB7-BB28-1D846DE644D0}"/>
              </a:ext>
            </a:extLst>
          </p:cNvPr>
          <p:cNvSpPr txBox="1"/>
          <p:nvPr/>
        </p:nvSpPr>
        <p:spPr>
          <a:xfrm>
            <a:off x="5604442" y="599958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chirp</a:t>
            </a:r>
          </a:p>
        </p:txBody>
      </p:sp>
      <p:pic>
        <p:nvPicPr>
          <p:cNvPr id="11" name="Picture 10" descr="A graph of a normalized uv spectrum&#10;&#10;Description automatically generated with medium confidence">
            <a:extLst>
              <a:ext uri="{FF2B5EF4-FFF2-40B4-BE49-F238E27FC236}">
                <a16:creationId xmlns:a16="http://schemas.microsoft.com/office/drawing/2014/main" id="{750EB21C-E27E-9C3A-7288-B825DB93E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2225136"/>
            <a:ext cx="4320000" cy="3240000"/>
          </a:xfrm>
          <a:prstGeom prst="rect">
            <a:avLst/>
          </a:prstGeom>
        </p:spPr>
      </p:pic>
      <p:pic>
        <p:nvPicPr>
          <p:cNvPr id="10" name="Picture 9" descr="A graph of a red line&#10;&#10;Description automatically generated">
            <a:extLst>
              <a:ext uri="{FF2B5EF4-FFF2-40B4-BE49-F238E27FC236}">
                <a16:creationId xmlns:a16="http://schemas.microsoft.com/office/drawing/2014/main" id="{DAC80950-60AA-F055-035F-FFCCE2899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921" y="2225136"/>
            <a:ext cx="4320000" cy="3240000"/>
          </a:xfrm>
          <a:prstGeom prst="rect">
            <a:avLst/>
          </a:prstGeom>
        </p:spPr>
      </p:pic>
      <p:pic>
        <p:nvPicPr>
          <p:cNvPr id="5" name="Picture 4" descr="A graph of a red line&#10;&#10;Description automatically generated">
            <a:extLst>
              <a:ext uri="{FF2B5EF4-FFF2-40B4-BE49-F238E27FC236}">
                <a16:creationId xmlns:a16="http://schemas.microsoft.com/office/drawing/2014/main" id="{DC82DB3B-C825-C61F-E5C0-CD9A2DE6B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28" y="2123265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82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2FEC-2D77-CA6F-1C6B-0E833974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Effects of chirp: COMSOL model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0C152-394E-C447-9FAE-4C10EFD44CFE}"/>
              </a:ext>
            </a:extLst>
          </p:cNvPr>
          <p:cNvSpPr txBox="1"/>
          <p:nvPr/>
        </p:nvSpPr>
        <p:spPr>
          <a:xfrm>
            <a:off x="1380931" y="5999584"/>
            <a:ext cx="105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+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9A314-CF3A-47A9-FB6D-CF4BD5B94D62}"/>
              </a:ext>
            </a:extLst>
          </p:cNvPr>
          <p:cNvSpPr txBox="1"/>
          <p:nvPr/>
        </p:nvSpPr>
        <p:spPr>
          <a:xfrm>
            <a:off x="9738827" y="5999584"/>
            <a:ext cx="1272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-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8F257-D7A7-9DB7-BB28-1D846DE644D0}"/>
              </a:ext>
            </a:extLst>
          </p:cNvPr>
          <p:cNvSpPr txBox="1"/>
          <p:nvPr/>
        </p:nvSpPr>
        <p:spPr>
          <a:xfrm>
            <a:off x="5604442" y="599958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chirp</a:t>
            </a:r>
          </a:p>
        </p:txBody>
      </p:sp>
      <p:pic>
        <p:nvPicPr>
          <p:cNvPr id="11" name="Picture 10" descr="A red graph with black text&#10;&#10;Description automatically generated">
            <a:extLst>
              <a:ext uri="{FF2B5EF4-FFF2-40B4-BE49-F238E27FC236}">
                <a16:creationId xmlns:a16="http://schemas.microsoft.com/office/drawing/2014/main" id="{7B32D8C1-CF3F-53CE-433F-F6E8B1E0E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58" y="2225136"/>
            <a:ext cx="4320000" cy="3240000"/>
          </a:xfrm>
          <a:prstGeom prst="rect">
            <a:avLst/>
          </a:prstGeom>
        </p:spPr>
      </p:pic>
      <p:pic>
        <p:nvPicPr>
          <p:cNvPr id="5" name="Picture 4" descr="A graph of a pulse&#10;&#10;Description automatically generated">
            <a:extLst>
              <a:ext uri="{FF2B5EF4-FFF2-40B4-BE49-F238E27FC236}">
                <a16:creationId xmlns:a16="http://schemas.microsoft.com/office/drawing/2014/main" id="{8B8630A2-3EAB-893E-9825-784C0A226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925" y="2225136"/>
            <a:ext cx="4320000" cy="3240000"/>
          </a:xfrm>
          <a:prstGeom prst="rect">
            <a:avLst/>
          </a:prstGeom>
        </p:spPr>
      </p:pic>
      <p:pic>
        <p:nvPicPr>
          <p:cNvPr id="9" name="Picture 8" descr="A graph of a pulse&#10;&#10;Description automatically generated">
            <a:extLst>
              <a:ext uri="{FF2B5EF4-FFF2-40B4-BE49-F238E27FC236}">
                <a16:creationId xmlns:a16="http://schemas.microsoft.com/office/drawing/2014/main" id="{F47E444D-D177-C7A3-D0C3-E2282D3DA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27" y="2225136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21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2FEC-2D77-CA6F-1C6B-0E833974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Effects of chirp: COMSOL model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0C152-394E-C447-9FAE-4C10EFD44CFE}"/>
              </a:ext>
            </a:extLst>
          </p:cNvPr>
          <p:cNvSpPr txBox="1"/>
          <p:nvPr/>
        </p:nvSpPr>
        <p:spPr>
          <a:xfrm>
            <a:off x="1380931" y="5999584"/>
            <a:ext cx="105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+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9A314-CF3A-47A9-FB6D-CF4BD5B94D62}"/>
              </a:ext>
            </a:extLst>
          </p:cNvPr>
          <p:cNvSpPr txBox="1"/>
          <p:nvPr/>
        </p:nvSpPr>
        <p:spPr>
          <a:xfrm>
            <a:off x="9738827" y="5999584"/>
            <a:ext cx="1272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-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8F257-D7A7-9DB7-BB28-1D846DE644D0}"/>
              </a:ext>
            </a:extLst>
          </p:cNvPr>
          <p:cNvSpPr txBox="1"/>
          <p:nvPr/>
        </p:nvSpPr>
        <p:spPr>
          <a:xfrm>
            <a:off x="5604442" y="599958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chirp</a:t>
            </a:r>
          </a:p>
        </p:txBody>
      </p:sp>
      <p:pic>
        <p:nvPicPr>
          <p:cNvPr id="10" name="Picture 9" descr="A graph of a graph showing the number of different types of uv rays&#10;&#10;Description automatically generated with medium confidence">
            <a:extLst>
              <a:ext uri="{FF2B5EF4-FFF2-40B4-BE49-F238E27FC236}">
                <a16:creationId xmlns:a16="http://schemas.microsoft.com/office/drawing/2014/main" id="{330AB8C2-ACDF-CB9B-34DE-8A8AB994B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106" y="2225136"/>
            <a:ext cx="4320000" cy="3240000"/>
          </a:xfrm>
          <a:prstGeom prst="rect">
            <a:avLst/>
          </a:prstGeom>
        </p:spPr>
      </p:pic>
      <p:pic>
        <p:nvPicPr>
          <p:cNvPr id="8" name="Picture 7" descr="A graph of a graph showing the number of uv spectrum&#10;&#10;Description automatically generated with medium confidence">
            <a:extLst>
              <a:ext uri="{FF2B5EF4-FFF2-40B4-BE49-F238E27FC236}">
                <a16:creationId xmlns:a16="http://schemas.microsoft.com/office/drawing/2014/main" id="{216411AC-17AB-F7EE-B56B-CBE083E48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00" y="2113934"/>
            <a:ext cx="4320000" cy="3240000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D742A0C-93D8-6DFD-3B4D-7C11EDE57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45" y="2162892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52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</TotalTime>
  <Words>547</Words>
  <Application>Microsoft Office PowerPoint</Application>
  <PresentationFormat>Widescreen</PresentationFormat>
  <Paragraphs>130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Wingdings</vt:lpstr>
      <vt:lpstr>Office Theme</vt:lpstr>
      <vt:lpstr>THG Simulations</vt:lpstr>
      <vt:lpstr>Overview</vt:lpstr>
      <vt:lpstr>I. EFFECTS OF CHIRP</vt:lpstr>
      <vt:lpstr>Effects of chirp</vt:lpstr>
      <vt:lpstr>Effects of chirp: both models</vt:lpstr>
      <vt:lpstr>Effects of chirp: gradient model</vt:lpstr>
      <vt:lpstr>Effects of chirp: gradient model</vt:lpstr>
      <vt:lpstr>Effects of chirp: COMSOL model</vt:lpstr>
      <vt:lpstr>Effects of chirp: COMSOL model</vt:lpstr>
      <vt:lpstr>Effects of chirp: conclusion</vt:lpstr>
      <vt:lpstr>II. GAS COMPARISON (UPDATED)</vt:lpstr>
      <vt:lpstr>Energy saturation (updated)</vt:lpstr>
      <vt:lpstr>Peak energies (updated)</vt:lpstr>
      <vt:lpstr>Pulse durations (updated)</vt:lpstr>
      <vt:lpstr>Conclusions (updated)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THG Simulations</dc:title>
  <dc:creator>David Amorim (student)</dc:creator>
  <cp:lastModifiedBy>David Amorim (student)</cp:lastModifiedBy>
  <cp:revision>13</cp:revision>
  <dcterms:created xsi:type="dcterms:W3CDTF">2023-08-21T07:33:51Z</dcterms:created>
  <dcterms:modified xsi:type="dcterms:W3CDTF">2023-08-22T15:15:13Z</dcterms:modified>
</cp:coreProperties>
</file>